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76" autoAdjust="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1E160-D443-486A-AE57-104848335EC7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E05EE-9776-41C8-AB31-B196769AFDD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87737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Vi har ofte langt sterkere</a:t>
            </a:r>
            <a:r>
              <a:rPr lang="nb-NO" baseline="0" dirty="0"/>
              <a:t> spesielle preferanser til akkurat den boligen eller fritidsboligen vi eier enn til de fleste andre kapitalobjekter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33089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Markedsverdi kr 2 000</a:t>
            </a:r>
            <a:r>
              <a:rPr lang="nb-NO" baseline="0" dirty="0"/>
              <a:t> 000. Noen ganger blir prisen høyere, noen ganger lavere, noen få ganger akkurat lik markedsverdien. En sjelden gang veldig høy eller veldig lav.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66923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Feil</a:t>
            </a:r>
            <a:r>
              <a:rPr lang="nb-NO" baseline="0" dirty="0"/>
              <a:t> forventning (for høy) og feil usikkerhet (også for høy)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64145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9730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90272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443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8931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51991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87891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6215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590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148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6141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142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537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/>
              <a:t>8 Markedsverdi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4150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Usikkerhet i verdsettingen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dirty="0"/>
              <a:t>Prisen avviker vanligvis mer eller mindre fra en korrekt angitt markedsverdi, på grunn av tilfeldigheter rundt salget</a:t>
            </a:r>
          </a:p>
          <a:p>
            <a:r>
              <a:rPr lang="nb-NO" dirty="0"/>
              <a:t>Markedsverdien kan i praksis ikke anslås helt presist – settes noen ganger for høyt, andre ganger for lavt</a:t>
            </a:r>
          </a:p>
          <a:p>
            <a:r>
              <a:rPr lang="nb-NO" dirty="0"/>
              <a:t>At en faktisk pris blir lik den anslåtte markedsverdien betyr ikke nødvendigvis at markedsverdien var rett anslått</a:t>
            </a:r>
          </a:p>
          <a:p>
            <a:r>
              <a:rPr lang="nb-NO" dirty="0"/>
              <a:t>At en faktisk pris blir ulik den anslåtte markedsverdien betyr ikke nødvendigvis at markedsverdien var feil anslått </a:t>
            </a:r>
          </a:p>
          <a:p>
            <a:r>
              <a:rPr lang="nb-NO" dirty="0"/>
              <a:t>Men </a:t>
            </a:r>
            <a:r>
              <a:rPr lang="nb-NO" i="1" dirty="0"/>
              <a:t>over mange salg</a:t>
            </a:r>
            <a:r>
              <a:rPr lang="nb-NO" dirty="0"/>
              <a:t> bør anslagene i gjennomsnitt være omtrent lik gjennomsnittet i prisene som oppnås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36169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Markedsverdien som feil vurdert sannsynlighetsfordeling</a:t>
            </a:r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925" y="1825625"/>
            <a:ext cx="5092150" cy="4351338"/>
          </a:xfrm>
        </p:spPr>
      </p:pic>
    </p:spTree>
    <p:extLst>
      <p:ext uri="{BB962C8B-B14F-4D97-AF65-F5344CB8AC3E}">
        <p14:creationId xmlns:p14="http://schemas.microsoft.com/office/powerpoint/2010/main" val="799376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8 Markedsverdi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«Eiendommen i en alternativ form – penger»</a:t>
            </a:r>
          </a:p>
          <a:p>
            <a:r>
              <a:rPr lang="nb-NO" dirty="0"/>
              <a:t>Den sannsynlige mengden penger som eiendommen kan byttes med</a:t>
            </a:r>
          </a:p>
          <a:p>
            <a:r>
              <a:rPr lang="nb-NO" dirty="0"/>
              <a:t>Men: </a:t>
            </a:r>
          </a:p>
          <a:p>
            <a:pPr lvl="1"/>
            <a:r>
              <a:rPr lang="nb-NO" dirty="0"/>
              <a:t>Tynne, heterogene markeder</a:t>
            </a:r>
          </a:p>
          <a:p>
            <a:pPr lvl="1"/>
            <a:r>
              <a:rPr lang="nb-NO" dirty="0"/>
              <a:t>Transaksjonskostnader</a:t>
            </a:r>
          </a:p>
          <a:p>
            <a:pPr lvl="1"/>
            <a:r>
              <a:rPr lang="nb-NO" dirty="0"/>
              <a:t>Spesielle preferanser for </a:t>
            </a:r>
            <a:r>
              <a:rPr lang="nb-NO" i="1" dirty="0"/>
              <a:t>en</a:t>
            </a:r>
            <a:r>
              <a:rPr lang="nb-NO" dirty="0"/>
              <a:t> eiendom (din egen)</a:t>
            </a:r>
          </a:p>
          <a:p>
            <a:pPr lvl="1"/>
            <a:r>
              <a:rPr lang="nb-NO" dirty="0"/>
              <a:t>Hvis du fikk markedspris + vederlag for alle transaksjonskostnader (inkludert egen tidsbruk) + kr 50 000…</a:t>
            </a:r>
          </a:p>
          <a:p>
            <a:pPr lvl="2"/>
            <a:r>
              <a:rPr lang="nb-NO" dirty="0"/>
              <a:t>Ville du solgt bilen din til disse betingelsene?</a:t>
            </a:r>
          </a:p>
          <a:p>
            <a:pPr lvl="2"/>
            <a:r>
              <a:rPr lang="nb-NO" dirty="0"/>
              <a:t>Ville du solgt huset ditt (eller dine foreldre solgt huset sitt/hytta si) til disse betingelsene?</a:t>
            </a:r>
          </a:p>
        </p:txBody>
      </p:sp>
    </p:spTree>
    <p:extLst>
      <p:ext uri="{BB962C8B-B14F-4D97-AF65-F5344CB8AC3E}">
        <p14:creationId xmlns:p14="http://schemas.microsoft.com/office/powerpoint/2010/main" val="2536435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Definisjon </a:t>
            </a:r>
            <a:r>
              <a:rPr lang="en-US" dirty="0"/>
              <a:t>IVS 2017 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Market Value is the estimated amount for which an asset or liability should exchange on the valuation date between a willing buyer and a willing seller in an arm’s length transaction, after proper marketing and where the parties had each acted knowledgeably, prudently and without compulsion.</a:t>
            </a:r>
            <a:endParaRPr lang="nb-NO" i="1" dirty="0"/>
          </a:p>
          <a:p>
            <a:pPr marL="0" indent="0">
              <a:buNone/>
            </a:pPr>
            <a:r>
              <a:rPr lang="nb-NO" i="1" dirty="0"/>
              <a:t>Markedsverdi er det anslåtte beløpet som en eiendom ville blitt omsatt for på verditidspunktet mellom en villig kjøper og en villig selger i en armlengdes transaksjon, etter ordentlig markedsføring, hvor begge parter har opptrådt informert, aktsomt og uten tvang.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62634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 detalj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b="1" i="1" dirty="0"/>
              <a:t>Det anslåtte beløpet</a:t>
            </a:r>
            <a:r>
              <a:rPr lang="nb-NO" dirty="0"/>
              <a:t> er prisen i pengeverdi i en transaksjon til vanlige betingelser</a:t>
            </a:r>
          </a:p>
          <a:p>
            <a:r>
              <a:rPr lang="nb-NO" b="1" i="1" dirty="0"/>
              <a:t>Ville blitt omsatt for</a:t>
            </a:r>
            <a:r>
              <a:rPr lang="nb-NO" dirty="0"/>
              <a:t> peker på at verdi ikke er et fastslått faktum eller en faktisk salgspris</a:t>
            </a:r>
          </a:p>
          <a:p>
            <a:pPr lvl="1"/>
            <a:r>
              <a:rPr lang="nb-NO" dirty="0"/>
              <a:t>Markedsverdien er et </a:t>
            </a:r>
            <a:r>
              <a:rPr lang="nb-NO" i="1" dirty="0"/>
              <a:t>anslått</a:t>
            </a:r>
            <a:r>
              <a:rPr lang="nb-NO" dirty="0"/>
              <a:t> beløp i en </a:t>
            </a:r>
            <a:r>
              <a:rPr lang="nb-NO" i="1" dirty="0"/>
              <a:t>tenkt</a:t>
            </a:r>
            <a:r>
              <a:rPr lang="nb-NO" dirty="0"/>
              <a:t> transaksjon</a:t>
            </a:r>
          </a:p>
          <a:p>
            <a:pPr lvl="2"/>
            <a:r>
              <a:rPr lang="nb-NO" dirty="0"/>
              <a:t>Vi kan </a:t>
            </a:r>
            <a:r>
              <a:rPr lang="nb-NO" i="1" dirty="0"/>
              <a:t>ikke</a:t>
            </a:r>
            <a:r>
              <a:rPr lang="nb-NO" dirty="0"/>
              <a:t> med sikkerhet vite om prisen etter et faktisk salg er lik markedsverdien. Tilfeldigheter påvirker</a:t>
            </a:r>
          </a:p>
          <a:p>
            <a:pPr lvl="2"/>
            <a:r>
              <a:rPr lang="nb-NO" dirty="0"/>
              <a:t>Presentasjon av eiendommen, vær på visning, tilfeldigheter rundt potensielle budgivere osv.</a:t>
            </a:r>
          </a:p>
        </p:txBody>
      </p:sp>
    </p:spTree>
    <p:extLst>
      <p:ext uri="{BB962C8B-B14F-4D97-AF65-F5344CB8AC3E}">
        <p14:creationId xmlns:p14="http://schemas.microsoft.com/office/powerpoint/2010/main" val="2909116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 detalj…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b="1" i="1" dirty="0"/>
              <a:t>På verditidspunktet</a:t>
            </a:r>
            <a:r>
              <a:rPr lang="nb-NO" dirty="0"/>
              <a:t> peker på at verdien er knyttet til et spesielt tidspunkt</a:t>
            </a:r>
          </a:p>
          <a:p>
            <a:pPr lvl="1"/>
            <a:r>
              <a:rPr lang="nb-NO" i="1" dirty="0"/>
              <a:t>Markedsverdien retter seg ikke mot verdien på noe annet tidspunkt enn akkurat dette, verken før eller etter i tid</a:t>
            </a:r>
          </a:p>
          <a:p>
            <a:r>
              <a:rPr lang="nb-NO" b="1" i="1" dirty="0"/>
              <a:t>En villig kjøper</a:t>
            </a:r>
            <a:r>
              <a:rPr lang="nb-NO" dirty="0"/>
              <a:t> er en som er motivert, men ikke </a:t>
            </a:r>
            <a:r>
              <a:rPr lang="nb-NO" i="1" dirty="0"/>
              <a:t>tvunget</a:t>
            </a:r>
            <a:r>
              <a:rPr lang="nb-NO" dirty="0"/>
              <a:t> til å kjøpe</a:t>
            </a:r>
          </a:p>
          <a:p>
            <a:r>
              <a:rPr lang="nb-NO" b="1" i="1" dirty="0"/>
              <a:t>En villig selger</a:t>
            </a:r>
            <a:r>
              <a:rPr lang="nb-NO" dirty="0"/>
              <a:t> er verken overivrig eller på unormal måte tvunget til å selge for enhver pris</a:t>
            </a:r>
          </a:p>
          <a:p>
            <a:pPr lvl="1"/>
            <a:r>
              <a:rPr lang="nb-NO" dirty="0"/>
              <a:t>Men heller ikke en som holder igjen med tanke på en pris som ikke er fornuftig i henhold til det gjeldende markedet</a:t>
            </a:r>
            <a:endParaRPr lang="nb-NO" i="1" dirty="0"/>
          </a:p>
        </p:txBody>
      </p:sp>
    </p:spTree>
    <p:extLst>
      <p:ext uri="{BB962C8B-B14F-4D97-AF65-F5344CB8AC3E}">
        <p14:creationId xmlns:p14="http://schemas.microsoft.com/office/powerpoint/2010/main" val="1238907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 detalj…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b-NO" b="1" i="1" dirty="0"/>
              <a:t>En armlengdes transaksjon</a:t>
            </a:r>
            <a:r>
              <a:rPr lang="nb-NO" dirty="0"/>
              <a:t> skjer mellom parter som ikke har noen spesielle forhold til hverandre</a:t>
            </a:r>
          </a:p>
          <a:p>
            <a:r>
              <a:rPr lang="nb-NO" b="1" i="1" dirty="0"/>
              <a:t>Etter ordentlig markedsføring</a:t>
            </a:r>
            <a:r>
              <a:rPr lang="nb-NO" dirty="0"/>
              <a:t> </a:t>
            </a:r>
          </a:p>
          <a:p>
            <a:pPr lvl="1"/>
            <a:r>
              <a:rPr lang="nb-NO" dirty="0"/>
              <a:t>Eiendommen er lagt ut i markedet på den måten som er vanlig for en slik eiendom i det aktuelle markedet</a:t>
            </a:r>
          </a:p>
          <a:p>
            <a:pPr lvl="2"/>
            <a:r>
              <a:rPr lang="nb-NO" dirty="0"/>
              <a:t>Finn.no for vanlige boliger</a:t>
            </a:r>
          </a:p>
          <a:p>
            <a:pPr lvl="2"/>
            <a:r>
              <a:rPr lang="nb-NO" dirty="0"/>
              <a:t>Skilt i veikanten for en billig hyttetomt</a:t>
            </a:r>
          </a:p>
          <a:p>
            <a:pPr lvl="2"/>
            <a:r>
              <a:rPr lang="nb-NO" dirty="0"/>
              <a:t>Financial times for en riktig eksklusiv eiendom?</a:t>
            </a:r>
          </a:p>
          <a:p>
            <a:r>
              <a:rPr lang="nb-NO" b="1" i="1" dirty="0"/>
              <a:t>Begge parter har opptrådt informert, aktsomt</a:t>
            </a:r>
            <a:r>
              <a:rPr lang="nb-NO" b="1" dirty="0"/>
              <a:t> </a:t>
            </a:r>
          </a:p>
          <a:p>
            <a:pPr lvl="1"/>
            <a:r>
              <a:rPr lang="nb-NO" dirty="0"/>
              <a:t>De skal kjenne egenskapene til eiendommen, hva den brukes og kan brukes til og markedet på verditidspunktet</a:t>
            </a:r>
          </a:p>
          <a:p>
            <a:r>
              <a:rPr lang="nb-NO" b="1" i="1" dirty="0"/>
              <a:t>Og uten tvang</a:t>
            </a:r>
            <a:r>
              <a:rPr lang="nb-NO" dirty="0"/>
              <a:t> betyr som nevnt at begge parter er motivert, men ikke unormalt tvunget til å kjøpe eller selge.</a:t>
            </a:r>
          </a:p>
        </p:txBody>
      </p:sp>
    </p:spTree>
    <p:extLst>
      <p:ext uri="{BB962C8B-B14F-4D97-AF65-F5344CB8AC3E}">
        <p14:creationId xmlns:p14="http://schemas.microsoft.com/office/powerpoint/2010/main" val="2816179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To funksjoner for definisjonen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Definerer rammene for markedsverdien som settes</a:t>
            </a:r>
          </a:p>
          <a:p>
            <a:r>
              <a:rPr lang="nb-NO" dirty="0"/>
              <a:t>Definerer kriteriene for sammenlignbare salg</a:t>
            </a:r>
          </a:p>
          <a:p>
            <a:pPr lvl="1"/>
            <a:r>
              <a:rPr lang="nb-NO" dirty="0"/>
              <a:t>Transaksjoner som avviker fra definisjonen må justeres for avvikene, eller forkastes. </a:t>
            </a:r>
            <a:r>
              <a:rPr lang="nb-NO" dirty="0" err="1"/>
              <a:t>F.eks</a:t>
            </a:r>
            <a:r>
              <a:rPr lang="nb-NO" dirty="0"/>
              <a:t>…</a:t>
            </a:r>
          </a:p>
          <a:p>
            <a:pPr lvl="2"/>
            <a:r>
              <a:rPr lang="nb-NO" dirty="0"/>
              <a:t>Leilighet i en større by solgt uten å være markedsført på nettet? Bør antagelig forkastes</a:t>
            </a:r>
          </a:p>
          <a:p>
            <a:pPr lvl="2"/>
            <a:r>
              <a:rPr lang="nb-NO" dirty="0"/>
              <a:t>Bolig solgt privat, uten bruk av megler? Må vurderes</a:t>
            </a:r>
          </a:p>
        </p:txBody>
      </p:sp>
    </p:spTree>
    <p:extLst>
      <p:ext uri="{BB962C8B-B14F-4D97-AF65-F5344CB8AC3E}">
        <p14:creationId xmlns:p14="http://schemas.microsoft.com/office/powerpoint/2010/main" val="2564447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Usikkerhet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Det anslåtte beløp</a:t>
            </a: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671" y="2356214"/>
            <a:ext cx="5953026" cy="40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171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Markedsverdien som en korrekt vurdert sannsynlighetsfordeling</a:t>
            </a:r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827" y="1825625"/>
            <a:ext cx="6402346" cy="4351338"/>
          </a:xfrm>
        </p:spPr>
      </p:pic>
    </p:spTree>
    <p:extLst>
      <p:ext uri="{BB962C8B-B14F-4D97-AF65-F5344CB8AC3E}">
        <p14:creationId xmlns:p14="http://schemas.microsoft.com/office/powerpoint/2010/main" val="863141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685</Words>
  <Application>Microsoft Office PowerPoint</Application>
  <PresentationFormat>Widescreen</PresentationFormat>
  <Paragraphs>58</Paragraphs>
  <Slides>11</Slides>
  <Notes>3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Office-tema</vt:lpstr>
      <vt:lpstr>8 Markedsverdi</vt:lpstr>
      <vt:lpstr>8 Markedsverdi</vt:lpstr>
      <vt:lpstr>Definisjon IVS 2017 </vt:lpstr>
      <vt:lpstr>I detalj</vt:lpstr>
      <vt:lpstr>I detalj…</vt:lpstr>
      <vt:lpstr>I detalj…</vt:lpstr>
      <vt:lpstr>To funksjoner for definisjonen</vt:lpstr>
      <vt:lpstr>Usikkerhet</vt:lpstr>
      <vt:lpstr>Markedsverdien som en korrekt vurdert sannsynlighetsfordeling</vt:lpstr>
      <vt:lpstr>Usikkerhet i verdsettingen</vt:lpstr>
      <vt:lpstr>Markedsverdien som feil vurdert sannsynlighetsfordeling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Sammenligningsmetoden</dc:title>
  <dc:creator>Sølve Bærug</dc:creator>
  <cp:lastModifiedBy>Eli Valheim</cp:lastModifiedBy>
  <cp:revision>12</cp:revision>
  <dcterms:created xsi:type="dcterms:W3CDTF">2017-06-21T06:35:29Z</dcterms:created>
  <dcterms:modified xsi:type="dcterms:W3CDTF">2017-06-27T11:19:09Z</dcterms:modified>
</cp:coreProperties>
</file>